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607" r:id="rId2"/>
    <p:sldId id="608" r:id="rId3"/>
    <p:sldId id="610" r:id="rId4"/>
    <p:sldId id="611" r:id="rId5"/>
    <p:sldId id="612" r:id="rId6"/>
    <p:sldId id="615" r:id="rId7"/>
    <p:sldId id="640" r:id="rId8"/>
    <p:sldId id="613" r:id="rId9"/>
    <p:sldId id="617" r:id="rId10"/>
    <p:sldId id="618" r:id="rId11"/>
    <p:sldId id="619" r:id="rId12"/>
    <p:sldId id="620" r:id="rId13"/>
    <p:sldId id="621" r:id="rId14"/>
    <p:sldId id="623" r:id="rId15"/>
    <p:sldId id="624" r:id="rId16"/>
    <p:sldId id="625" r:id="rId17"/>
    <p:sldId id="626" r:id="rId18"/>
    <p:sldId id="627" r:id="rId19"/>
    <p:sldId id="642" r:id="rId20"/>
    <p:sldId id="641" r:id="rId21"/>
    <p:sldId id="643" r:id="rId22"/>
    <p:sldId id="644" r:id="rId23"/>
    <p:sldId id="628" r:id="rId24"/>
    <p:sldId id="629" r:id="rId25"/>
    <p:sldId id="630" r:id="rId26"/>
    <p:sldId id="631" r:id="rId27"/>
    <p:sldId id="647" r:id="rId28"/>
    <p:sldId id="632" r:id="rId29"/>
    <p:sldId id="645" r:id="rId30"/>
    <p:sldId id="633" r:id="rId31"/>
    <p:sldId id="634" r:id="rId32"/>
    <p:sldId id="635" r:id="rId33"/>
    <p:sldId id="636" r:id="rId34"/>
    <p:sldId id="637" r:id="rId35"/>
    <p:sldId id="638" r:id="rId36"/>
    <p:sldId id="646" r:id="rId37"/>
    <p:sldId id="609" r:id="rId38"/>
    <p:sldId id="63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6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478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CN" dirty="0"/>
              <a:t>0</a:t>
            </a:r>
            <a:r>
              <a:rPr lang="en-US" altLang="zh-TW" dirty="0"/>
              <a:t>3</a:t>
            </a:r>
            <a:r>
              <a:rPr lang="zh-TW" altLang="en-US" dirty="0"/>
              <a:t>章　程式設計的概念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8BDEE90-7649-784D-A68C-4C6C6A3733E0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F0602FF-0124-0D4C-A7DE-60723B35E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zh-TW" altLang="en-US" dirty="0"/>
              <a:t>（</a:t>
            </a:r>
            <a:r>
              <a:rPr lang="en" altLang="zh-TW" dirty="0"/>
              <a:t>Selection</a:t>
            </a:r>
            <a:r>
              <a:rPr lang="zh-TW" altLang="en" dirty="0"/>
              <a:t>）</a:t>
            </a:r>
            <a:r>
              <a:rPr lang="zh-TW" altLang="en-US" dirty="0"/>
              <a:t>結構是指電腦根據「條件」，決定接下來要執行哪一種程式碼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770FA3F-2710-8340-A482-AE7B308E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60916"/>
            <a:ext cx="5638800" cy="410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重複</a:t>
            </a:r>
            <a:r>
              <a:rPr lang="zh-TW" altLang="en-US" dirty="0"/>
              <a:t>（</a:t>
            </a:r>
            <a:r>
              <a:rPr lang="en" altLang="zh-TW" dirty="0"/>
              <a:t>Iteration</a:t>
            </a:r>
            <a:r>
              <a:rPr lang="zh-TW" altLang="en" dirty="0"/>
              <a:t>）</a:t>
            </a:r>
            <a:r>
              <a:rPr lang="zh-TW" altLang="en-US" dirty="0"/>
              <a:t>結構是指電腦重複執行同一段程式碼，直到停止的條件達成為止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3BA7012-9BF0-F446-AE03-542541A1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96753"/>
            <a:ext cx="5510646" cy="41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氣泡排序法中有循序、選擇及重複結構</a:t>
            </a:r>
            <a:endParaRPr kumimoji="1" lang="zh-TW" altLang="en-US" sz="36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22017FB-7B12-114B-862E-E1C526EB420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09800" y="1447800"/>
            <a:ext cx="4809859" cy="53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模組化的概念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模組化是指以功能為單位</a:t>
            </a:r>
            <a:r>
              <a:rPr lang="zh-TW" altLang="en-US" dirty="0" smtClean="0"/>
              <a:t>，將</a:t>
            </a:r>
            <a:r>
              <a:rPr lang="zh-TW" altLang="en-US" dirty="0"/>
              <a:t>一個大程式分割成許多功能不同的小</a:t>
            </a:r>
            <a:r>
              <a:rPr lang="zh-TW" altLang="en-US" dirty="0">
                <a:solidFill>
                  <a:srgbClr val="FF0000"/>
                </a:solidFill>
              </a:rPr>
              <a:t>模組</a:t>
            </a:r>
            <a:r>
              <a:rPr lang="zh-TW" altLang="en-US" dirty="0"/>
              <a:t>（</a:t>
            </a:r>
            <a:r>
              <a:rPr lang="en" altLang="zh-TW" dirty="0"/>
              <a:t>Module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各個模組可以獨立開發與管理</a:t>
            </a:r>
            <a:endParaRPr lang="en-US" altLang="zh-TW" dirty="0"/>
          </a:p>
          <a:p>
            <a:pPr lvl="1"/>
            <a:r>
              <a:rPr lang="zh-TW" altLang="en-US" dirty="0"/>
              <a:t>程式容易重複使用、容易測試</a:t>
            </a:r>
            <a:endParaRPr lang="en-US" altLang="zh-TW" dirty="0"/>
          </a:p>
          <a:p>
            <a:pPr lvl="1"/>
            <a:r>
              <a:rPr lang="zh-TW" altLang="en-US" dirty="0"/>
              <a:t>容易閱讀與方便管理</a:t>
            </a:r>
            <a:endParaRPr lang="en-US" altLang="zh-TW" dirty="0"/>
          </a:p>
          <a:p>
            <a:pPr lvl="1"/>
            <a:r>
              <a:rPr lang="zh-TW" altLang="en-US" dirty="0"/>
              <a:t>多人共同開發程式時，也能使得分工更加容易。</a:t>
            </a:r>
          </a:p>
          <a:p>
            <a:r>
              <a:rPr kumimoji="1" lang="zh-TW" altLang="en-US" dirty="0"/>
              <a:t>例如：函數</a:t>
            </a:r>
          </a:p>
        </p:txBody>
      </p:sp>
    </p:spTree>
    <p:extLst>
      <p:ext uri="{BB962C8B-B14F-4D97-AF65-F5344CB8AC3E}">
        <p14:creationId xmlns:p14="http://schemas.microsoft.com/office/powerpoint/2010/main" val="160164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函數</a:t>
            </a:r>
            <a:r>
              <a:rPr lang="zh-TW" altLang="en-US" dirty="0"/>
              <a:t>（</a:t>
            </a:r>
            <a:r>
              <a:rPr lang="en" altLang="zh-TW" dirty="0"/>
              <a:t>Function</a:t>
            </a:r>
            <a:r>
              <a:rPr lang="zh-TW" altLang="en" dirty="0"/>
              <a:t>）</a:t>
            </a:r>
            <a:r>
              <a:rPr lang="zh-TW" altLang="en-US" dirty="0"/>
              <a:t>：在撰寫程式時</a:t>
            </a:r>
            <a:r>
              <a:rPr lang="zh-TW" altLang="en-US" dirty="0" smtClean="0"/>
              <a:t>，將</a:t>
            </a:r>
            <a:r>
              <a:rPr lang="zh-TW" altLang="en-US" dirty="0"/>
              <a:t>重複出現許多次的程式碼獨立出來</a:t>
            </a:r>
            <a:endParaRPr lang="en-US" altLang="zh-TW" dirty="0"/>
          </a:p>
          <a:p>
            <a:r>
              <a:rPr lang="zh-TW" altLang="en-US" dirty="0"/>
              <a:t>屬於模組化的概念</a:t>
            </a:r>
          </a:p>
          <a:p>
            <a:r>
              <a:rPr lang="zh-TW" altLang="en-US" dirty="0"/>
              <a:t>函數會接受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zh-TW" altLang="en-US" dirty="0"/>
              <a:t>，並在函數內部進行一系列的運算，最後產生</a:t>
            </a:r>
            <a:r>
              <a:rPr lang="zh-TW" altLang="en-US" dirty="0">
                <a:solidFill>
                  <a:srgbClr val="FF0000"/>
                </a:solidFill>
              </a:rPr>
              <a:t>輸出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函數：絞碎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855E2099-7C24-DF4E-A158-7D6228EEB4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3721" y="1652335"/>
            <a:ext cx="7371254" cy="48244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815E5A7-5572-C042-B846-94A7310A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76200"/>
            <a:ext cx="4038600" cy="14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具有函數的流程圖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D59D225-9BB2-9547-8A61-B3EC43F8A3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8296" y="1412875"/>
            <a:ext cx="6862358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51078DE-9AC0-6E48-8E31-42BB7F979517}"/>
              </a:ext>
            </a:extLst>
          </p:cNvPr>
          <p:cNvSpPr/>
          <p:nvPr/>
        </p:nvSpPr>
        <p:spPr>
          <a:xfrm>
            <a:off x="31531" y="57150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將重複的操作包裝成一個獨立的函數，使得飼料製作流程圖更加單純、清楚，也容易閱讀</a:t>
            </a:r>
            <a:endParaRPr lang="zh-TW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xmlns="" id="{985319B5-DCC1-774A-AE98-DB5DC6BBCEEA}"/>
              </a:ext>
            </a:extLst>
          </p:cNvPr>
          <p:cNvCxnSpPr>
            <a:cxnSpLocks/>
          </p:cNvCxnSpPr>
          <p:nvPr/>
        </p:nvCxnSpPr>
        <p:spPr>
          <a:xfrm flipV="1">
            <a:off x="228600" y="4724400"/>
            <a:ext cx="1143000" cy="10556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1FF59D6D-FCB1-8A41-8E66-DF365CD04066}"/>
              </a:ext>
            </a:extLst>
          </p:cNvPr>
          <p:cNvCxnSpPr>
            <a:cxnSpLocks/>
          </p:cNvCxnSpPr>
          <p:nvPr/>
        </p:nvCxnSpPr>
        <p:spPr>
          <a:xfrm flipV="1">
            <a:off x="228600" y="2895600"/>
            <a:ext cx="1905000" cy="28844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1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3-3</a:t>
            </a:r>
            <a:r>
              <a:rPr lang="zh-TW" altLang="en-US" dirty="0"/>
              <a:t>　程式設計工具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常見的程式語言工具有</a:t>
            </a:r>
            <a:r>
              <a:rPr lang="en" altLang="zh-TW" dirty="0"/>
              <a:t>C</a:t>
            </a:r>
            <a:r>
              <a:rPr lang="zh-TW" altLang="en" dirty="0"/>
              <a:t>、</a:t>
            </a:r>
            <a:r>
              <a:rPr lang="en" altLang="zh-TW" dirty="0"/>
              <a:t>C++</a:t>
            </a:r>
            <a:r>
              <a:rPr lang="zh-TW" altLang="en" dirty="0"/>
              <a:t>、</a:t>
            </a:r>
            <a:r>
              <a:rPr lang="en" altLang="zh-TW" dirty="0"/>
              <a:t>Java</a:t>
            </a:r>
            <a:r>
              <a:rPr lang="zh-TW" altLang="en" dirty="0"/>
              <a:t>、</a:t>
            </a:r>
            <a:r>
              <a:rPr lang="en" altLang="zh-TW" dirty="0"/>
              <a:t>Visual Basic</a:t>
            </a:r>
            <a:r>
              <a:rPr lang="zh-TW" altLang="en-US" dirty="0"/>
              <a:t>及</a:t>
            </a:r>
            <a:r>
              <a:rPr lang="en" altLang="zh-TW" dirty="0"/>
              <a:t>Python</a:t>
            </a:r>
          </a:p>
          <a:p>
            <a:r>
              <a:rPr lang="en" altLang="zh-TW" dirty="0"/>
              <a:t>Python</a:t>
            </a:r>
            <a:r>
              <a:rPr lang="zh-TW" altLang="en-US" dirty="0"/>
              <a:t>是一個容易入門的程式設計語言，程式碼容易閱讀，非常適合初學者學習程式設計的概念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FF0000"/>
                </a:solidFill>
              </a:rPr>
              <a:t>大數據分析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常用的開發語言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的官方網站（</a:t>
            </a:r>
            <a:r>
              <a:rPr lang="en" altLang="zh-TW" dirty="0"/>
              <a:t>http://</a:t>
            </a:r>
            <a:r>
              <a:rPr lang="en" altLang="zh-TW" dirty="0" err="1"/>
              <a:t>www.python.org</a:t>
            </a:r>
            <a:r>
              <a:rPr lang="zh-TW" altLang="en" dirty="0"/>
              <a:t>）</a:t>
            </a:r>
            <a:r>
              <a:rPr lang="zh-TW" altLang="en-US" dirty="0"/>
              <a:t>可以下載最新版的開發環境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824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到</a:t>
            </a:r>
            <a:r>
              <a:rPr lang="en-US" altLang="zh-TW" dirty="0" smtClean="0"/>
              <a:t>Python</a:t>
            </a:r>
            <a:r>
              <a:rPr lang="zh-TW" altLang="zh-TW" dirty="0"/>
              <a:t>官方網站下載並安裝</a:t>
            </a:r>
            <a:r>
              <a:rPr lang="en-US" altLang="zh-TW" dirty="0"/>
              <a:t>Python</a:t>
            </a:r>
            <a:r>
              <a:rPr lang="zh-TW" altLang="zh-TW" dirty="0"/>
              <a:t>開發環境到你的電腦吧！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www.python.org</a:t>
            </a:r>
            <a:r>
              <a:rPr lang="en-US" altLang="zh-TW" dirty="0"/>
              <a:t>/</a:t>
            </a:r>
          </a:p>
          <a:p>
            <a:r>
              <a:rPr lang="zh-TW" altLang="en-US" dirty="0"/>
              <a:t>近年流行不必安裝，直接使用雲端上的「互動式線上程式開發平台」（如</a:t>
            </a:r>
            <a:r>
              <a:rPr lang="en" altLang="zh-TW" dirty="0" err="1"/>
              <a:t>Colab</a:t>
            </a:r>
            <a:r>
              <a:rPr lang="zh-TW" altLang="en-US" dirty="0"/>
              <a:t>及</a:t>
            </a:r>
            <a:r>
              <a:rPr lang="en" altLang="zh-TW" dirty="0" err="1"/>
              <a:t>repl.it</a:t>
            </a:r>
            <a:r>
              <a:rPr lang="zh-TW" altLang="en" dirty="0"/>
              <a:t>） </a:t>
            </a:r>
            <a:r>
              <a:rPr lang="zh-TW" altLang="en-US" dirty="0"/>
              <a:t>編寫程式。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19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zh-TW" altLang="zh-TW" dirty="0"/>
              <a:t>線上網站，開始打造你的</a:t>
            </a:r>
            <a:r>
              <a:rPr lang="en-US" altLang="zh-TW" dirty="0"/>
              <a:t>Python</a:t>
            </a:r>
            <a:r>
              <a:rPr lang="zh-TW" altLang="zh-TW" dirty="0"/>
              <a:t>基本功：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>
                <a:solidFill>
                  <a:srgbClr val="FF0000"/>
                </a:solidFill>
              </a:rPr>
              <a:t>repl.it</a:t>
            </a:r>
            <a:r>
              <a:rPr lang="en-US" altLang="zh-TW" dirty="0"/>
              <a:t>/</a:t>
            </a:r>
            <a:endParaRPr lang="zh-TW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74F6C01-1857-C741-9CEA-5105AC602C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78" y="2667000"/>
            <a:ext cx="7620000" cy="373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5C4F968-9462-4347-8B80-8FB44FE89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3-1</a:t>
            </a:r>
            <a:r>
              <a:rPr lang="zh-TW" altLang="en-US"/>
              <a:t>　程式是什麼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程式</a:t>
            </a:r>
            <a:r>
              <a:rPr lang="zh-TW" altLang="en-US" dirty="0"/>
              <a:t>（</a:t>
            </a:r>
            <a:r>
              <a:rPr lang="en" altLang="zh-TW" dirty="0"/>
              <a:t>Program</a:t>
            </a:r>
            <a:r>
              <a:rPr lang="zh-TW" altLang="en" dirty="0"/>
              <a:t>）</a:t>
            </a:r>
            <a:r>
              <a:rPr lang="zh-TW" altLang="en-US" dirty="0"/>
              <a:t>包含了一連串的電腦指令，能用來指示電腦該做什麼樣的操作與運算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FE37E37-EE5A-7E4F-9EE7-C2F96593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6318504" cy="38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172B7DA-E5FF-C940-A0C2-5A91D4DB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</a:t>
            </a:r>
            <a:r>
              <a:rPr kumimoji="1" lang="en-US" altLang="zh-TW" dirty="0"/>
              <a:t>Python</a:t>
            </a:r>
            <a:r>
              <a:rPr kumimoji="1" lang="zh-TW" altLang="en-US" dirty="0"/>
              <a:t>吧！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AD2C5AA-C943-EB42-BD47-9B813CD5D1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61289"/>
            <a:ext cx="8153400" cy="4824536"/>
          </a:xfrm>
        </p:spPr>
        <p:txBody>
          <a:bodyPr>
            <a:normAutofit/>
          </a:bodyPr>
          <a:lstStyle/>
          <a:p>
            <a:r>
              <a:rPr lang="en" altLang="zh-TW" dirty="0"/>
              <a:t>Google Colaboratory</a:t>
            </a:r>
            <a:r>
              <a:rPr lang="zh-TW" altLang="en" dirty="0" smtClean="0"/>
              <a:t>（</a:t>
            </a:r>
            <a:r>
              <a:rPr lang="zh-TW" altLang="en-US" dirty="0" smtClean="0"/>
              <a:t>簡稱</a:t>
            </a:r>
            <a:r>
              <a:rPr lang="zh-TW" altLang="en-US" dirty="0"/>
              <a:t>為</a:t>
            </a:r>
            <a:r>
              <a:rPr lang="en" altLang="zh-TW" dirty="0">
                <a:solidFill>
                  <a:srgbClr val="FF0000"/>
                </a:solidFill>
              </a:rPr>
              <a:t>Colab</a:t>
            </a:r>
            <a:r>
              <a:rPr lang="zh-TW" altLang="en" dirty="0" smtClean="0"/>
              <a:t>）</a:t>
            </a:r>
            <a:r>
              <a:rPr lang="zh-TW" altLang="en-US" dirty="0" smtClean="0"/>
              <a:t>是</a:t>
            </a:r>
            <a:r>
              <a:rPr lang="zh-TW" altLang="en-US" dirty="0"/>
              <a:t>一個免費的</a:t>
            </a:r>
            <a:r>
              <a:rPr lang="en" altLang="zh-TW" dirty="0" err="1"/>
              <a:t>JupyterNotebook</a:t>
            </a:r>
            <a:r>
              <a:rPr lang="zh-TW" altLang="en" dirty="0"/>
              <a:t>（</a:t>
            </a:r>
            <a:r>
              <a:rPr lang="zh-TW" altLang="en-US" dirty="0"/>
              <a:t>筆記本）環境，我們撰寫的程式碼可以</a:t>
            </a:r>
            <a:endParaRPr lang="en-US" altLang="zh-TW" dirty="0"/>
          </a:p>
          <a:p>
            <a:pPr lvl="1"/>
            <a:r>
              <a:rPr lang="zh-TW" altLang="en-US" dirty="0"/>
              <a:t>存成「</a:t>
            </a:r>
            <a:r>
              <a:rPr lang="en-US" altLang="zh-TW" dirty="0"/>
              <a:t>.</a:t>
            </a:r>
            <a:r>
              <a:rPr lang="en" altLang="zh-TW" dirty="0" err="1"/>
              <a:t>py</a:t>
            </a:r>
            <a:r>
              <a:rPr lang="zh-TW" altLang="en" dirty="0"/>
              <a:t>」</a:t>
            </a:r>
            <a:r>
              <a:rPr lang="zh-TW" altLang="en-US" dirty="0"/>
              <a:t>的程式檔</a:t>
            </a:r>
            <a:endParaRPr lang="en-US" altLang="zh-TW" dirty="0"/>
          </a:p>
          <a:p>
            <a:pPr lvl="1"/>
            <a:r>
              <a:rPr lang="zh-TW" altLang="en-US" dirty="0"/>
              <a:t>存成「</a:t>
            </a:r>
            <a:r>
              <a:rPr lang="en-US" altLang="zh-TW" dirty="0"/>
              <a:t>.</a:t>
            </a:r>
            <a:r>
              <a:rPr lang="en" altLang="zh-TW" dirty="0" err="1"/>
              <a:t>ipynb</a:t>
            </a:r>
            <a:r>
              <a:rPr lang="zh-TW" altLang="en" dirty="0"/>
              <a:t>」</a:t>
            </a:r>
            <a:r>
              <a:rPr lang="zh-TW" altLang="en-US" dirty="0"/>
              <a:t>的筆記本</a:t>
            </a:r>
            <a:endParaRPr lang="en-US" altLang="zh-TW" dirty="0"/>
          </a:p>
          <a:p>
            <a:r>
              <a:rPr lang="zh-TW" altLang="en-US" dirty="0"/>
              <a:t>我們可在</a:t>
            </a:r>
            <a:r>
              <a:rPr lang="en" altLang="zh-TW" dirty="0" smtClean="0"/>
              <a:t>Google</a:t>
            </a:r>
            <a:r>
              <a:rPr lang="zh-TW" altLang="en-US" dirty="0" smtClean="0"/>
              <a:t>雲端</a:t>
            </a:r>
            <a:r>
              <a:rPr lang="zh-TW" altLang="en-US" dirty="0"/>
              <a:t>硬碟上外掛</a:t>
            </a:r>
            <a:r>
              <a:rPr lang="en" altLang="zh-TW" dirty="0" err="1"/>
              <a:t>Colab</a:t>
            </a:r>
            <a:r>
              <a:rPr lang="zh-TW" altLang="en-US" dirty="0"/>
              <a:t>，互動式編寫及執行程式都在一個</a:t>
            </a:r>
            <a:r>
              <a:rPr lang="en" altLang="zh-TW" dirty="0" smtClean="0"/>
              <a:t>Web</a:t>
            </a:r>
            <a:r>
              <a:rPr lang="zh-TW" altLang="en-US" dirty="0" smtClean="0"/>
              <a:t>網頁</a:t>
            </a:r>
            <a:r>
              <a:rPr lang="zh-TW" altLang="en-US" dirty="0"/>
              <a:t>上完成，筆記本可直接儲存在</a:t>
            </a:r>
            <a:r>
              <a:rPr lang="en" altLang="zh-TW" dirty="0" smtClean="0"/>
              <a:t>Google</a:t>
            </a:r>
            <a:r>
              <a:rPr lang="zh-TW" altLang="en-US" dirty="0" smtClean="0"/>
              <a:t>雲端</a:t>
            </a:r>
            <a:r>
              <a:rPr lang="zh-TW" altLang="en-US" dirty="0"/>
              <a:t>硬碟上。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4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E2EDD57-CB5D-7F46-9272-0A2A9AB9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Colab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F8AD1EF-38F1-984B-817A-AC5F0808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7467600" cy="53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1A08E7-FBBE-754E-BC84-CF03371B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Colab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C6E42CE-A417-7F4C-BA0B-494557F8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7787898" cy="4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8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打個招呼吧！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21E89C7-CD6E-AC41-825B-55A27B96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577098"/>
            <a:ext cx="3324737" cy="20975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62E9177-5376-9C4B-A147-30F32165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03" y="1412776"/>
            <a:ext cx="4876800" cy="151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DC072FA-A492-FB43-9EA1-ABC83C77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7" y="3141945"/>
            <a:ext cx="4980593" cy="15243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80C1D95D-329E-B942-966E-34414A48E7AE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70983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變數就像是個容器</a:t>
            </a:r>
          </a:p>
          <a:p>
            <a:r>
              <a:rPr lang="zh-TW" altLang="en-US" dirty="0"/>
              <a:t>數學課中</a:t>
            </a:r>
            <a:r>
              <a:rPr lang="en" altLang="zh-TW" dirty="0"/>
              <a:t>y=2x</a:t>
            </a:r>
            <a:endParaRPr lang="en-US" altLang="zh-TW" dirty="0"/>
          </a:p>
          <a:p>
            <a:pPr lvl="1"/>
            <a:r>
              <a:rPr lang="zh-TW" altLang="en-US" dirty="0"/>
              <a:t>如果我們讓</a:t>
            </a:r>
            <a:r>
              <a:rPr lang="en" altLang="zh-TW" dirty="0"/>
              <a:t>x=10</a:t>
            </a:r>
            <a:r>
              <a:rPr lang="zh-TW" altLang="en" dirty="0"/>
              <a:t>，</a:t>
            </a:r>
            <a:r>
              <a:rPr lang="zh-TW" altLang="en-US" dirty="0"/>
              <a:t>就會得到</a:t>
            </a:r>
            <a:r>
              <a:rPr lang="en" altLang="zh-TW" dirty="0"/>
              <a:t>y=20</a:t>
            </a:r>
            <a:endParaRPr lang="en-US" altLang="zh-TW" dirty="0"/>
          </a:p>
          <a:p>
            <a:pPr lvl="1"/>
            <a:r>
              <a:rPr lang="zh-TW" altLang="en-US" dirty="0"/>
              <a:t>讓</a:t>
            </a:r>
            <a:r>
              <a:rPr lang="en" altLang="zh-TW" dirty="0"/>
              <a:t>x=20</a:t>
            </a:r>
            <a:r>
              <a:rPr lang="zh-TW" altLang="en" dirty="0"/>
              <a:t>，</a:t>
            </a:r>
            <a:r>
              <a:rPr lang="zh-TW" altLang="en-US" dirty="0"/>
              <a:t>就會得到</a:t>
            </a:r>
            <a:r>
              <a:rPr lang="en" altLang="zh-TW" dirty="0"/>
              <a:t>y=40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0FD0217-966D-F44A-8B80-525D31CD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25044"/>
            <a:ext cx="5181600" cy="25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3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" altLang="zh-TW" dirty="0"/>
              <a:t>x=10</a:t>
            </a:r>
            <a:r>
              <a:rPr lang="zh-TW" altLang="en-US" dirty="0"/>
              <a:t>這種方式來建立一個變數（箱子），並把</a:t>
            </a:r>
            <a:r>
              <a:rPr lang="en-US" altLang="zh-TW" dirty="0"/>
              <a:t>10</a:t>
            </a:r>
            <a:r>
              <a:rPr lang="zh-TW" altLang="en-US" dirty="0"/>
              <a:t>存入變數</a:t>
            </a:r>
            <a:r>
              <a:rPr lang="en" altLang="zh-TW" dirty="0"/>
              <a:t>x</a:t>
            </a:r>
            <a:r>
              <a:rPr lang="zh-TW" altLang="en" dirty="0"/>
              <a:t>（</a:t>
            </a:r>
            <a:r>
              <a:rPr lang="zh-TW" altLang="en-US" dirty="0"/>
              <a:t>箱子）中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57A5416-B550-2842-95DB-EF08DEB7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200"/>
            <a:ext cx="3657600" cy="3597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2FF13A5-4A22-484C-B8F3-B933F92C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5730002"/>
            <a:ext cx="5825359" cy="1217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1CBA5BD-30BE-384F-A625-18E05CB80143}"/>
              </a:ext>
            </a:extLst>
          </p:cNvPr>
          <p:cNvSpPr/>
          <p:nvPr/>
        </p:nvSpPr>
        <p:spPr>
          <a:xfrm>
            <a:off x="8104548" y="66620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-2.py</a:t>
            </a:r>
          </a:p>
        </p:txBody>
      </p:sp>
    </p:spTree>
    <p:extLst>
      <p:ext uri="{BB962C8B-B14F-4D97-AF65-F5344CB8AC3E}">
        <p14:creationId xmlns:p14="http://schemas.microsoft.com/office/powerpoint/2010/main" val="305779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變數的型態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變數除了可以儲存數值以外，也可以儲存字串、小數等型態的資料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6091470-8CC2-8840-93EB-2D252C46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33" y="3200400"/>
            <a:ext cx="781151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7C7B4E-507C-EA4A-A00A-D38CDD5F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變數的型態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938E4BD-7EB5-9E4E-8D45-CA5399928EE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70464"/>
            <a:ext cx="8153400" cy="37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變數的四則運算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將數字透過＋、－、</a:t>
            </a:r>
            <a:r>
              <a:rPr lang="en-US" altLang="zh-TW" dirty="0"/>
              <a:t>×</a:t>
            </a:r>
            <a:r>
              <a:rPr lang="zh-TW" altLang="en-US" dirty="0"/>
              <a:t>、</a:t>
            </a:r>
            <a:r>
              <a:rPr lang="en-US" altLang="zh-TW" dirty="0"/>
              <a:t>÷</a:t>
            </a:r>
            <a:r>
              <a:rPr lang="zh-TW" altLang="en-US" dirty="0"/>
              <a:t>等運算符號進行算術運算；在程式語言中，符號有些不同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BBCC079-F28F-DB47-95EC-62552481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590801"/>
            <a:ext cx="4495800" cy="34245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920DB8E-2836-3645-80B0-BCD7D437B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924823"/>
            <a:ext cx="4953000" cy="8963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DC2ABC8-C6FD-7947-B2B6-1A9908970235}"/>
              </a:ext>
            </a:extLst>
          </p:cNvPr>
          <p:cNvSpPr/>
          <p:nvPr/>
        </p:nvSpPr>
        <p:spPr>
          <a:xfrm>
            <a:off x="8104548" y="604697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3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674508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變數的四則運算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F6F1F41-9954-1E4D-AA42-07935019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39620"/>
            <a:ext cx="7924800" cy="29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電腦語言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電腦被設計成只看得懂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這種二進位（</a:t>
            </a:r>
            <a:r>
              <a:rPr lang="en" altLang="zh-TW" dirty="0"/>
              <a:t>Binary</a:t>
            </a:r>
            <a:r>
              <a:rPr lang="zh-TW" altLang="en" dirty="0"/>
              <a:t>）</a:t>
            </a:r>
            <a:r>
              <a:rPr lang="zh-TW" altLang="en-US" dirty="0"/>
              <a:t>資料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機器語言</a:t>
            </a:r>
            <a:r>
              <a:rPr lang="zh-TW" altLang="en-US" dirty="0"/>
              <a:t>（</a:t>
            </a:r>
            <a:r>
              <a:rPr lang="en" altLang="zh-TW" dirty="0"/>
              <a:t>Machine Language</a:t>
            </a:r>
            <a:r>
              <a:rPr lang="zh-TW" altLang="en" dirty="0"/>
              <a:t>），</a:t>
            </a:r>
            <a:r>
              <a:rPr lang="zh-TW" altLang="en-US" dirty="0"/>
              <a:t>也就是給機器看的語言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組合語言</a:t>
            </a:r>
            <a:r>
              <a:rPr lang="zh-TW" altLang="en-US" dirty="0"/>
              <a:t>（</a:t>
            </a:r>
            <a:r>
              <a:rPr lang="en" altLang="zh-TW" dirty="0"/>
              <a:t>Assembly</a:t>
            </a:r>
            <a:r>
              <a:rPr lang="zh-TW" altLang="en-US" dirty="0"/>
              <a:t> </a:t>
            </a:r>
            <a:r>
              <a:rPr lang="en" altLang="zh-TW" dirty="0"/>
              <a:t>Language</a:t>
            </a:r>
            <a:r>
              <a:rPr lang="zh-TW" altLang="en" dirty="0"/>
              <a:t>），</a:t>
            </a:r>
            <a:r>
              <a:rPr lang="zh-TW" altLang="en-US" dirty="0"/>
              <a:t>使用容易記憶的英文指令來代換難懂的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高階語言</a:t>
            </a:r>
            <a:r>
              <a:rPr lang="zh-TW" altLang="en-US" dirty="0"/>
              <a:t>（</a:t>
            </a:r>
            <a:r>
              <a:rPr lang="en" altLang="zh-TW" dirty="0"/>
              <a:t>High Level Language</a:t>
            </a:r>
            <a:r>
              <a:rPr lang="zh-TW" altLang="en" dirty="0"/>
              <a:t>）</a:t>
            </a:r>
            <a:r>
              <a:rPr lang="zh-TW" altLang="en-US" dirty="0"/>
              <a:t>，接近人類語言，使得程式開發的速度大幅提升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4104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變數的比較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變數除了四則運算外，還可以互比大小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604D2DA-8C02-434E-BBF1-A27E6C28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7000"/>
            <a:ext cx="7467600" cy="29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變數的比較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32ABA443-4BB1-6E4E-AF77-651E17678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257800"/>
            <a:ext cx="4959084" cy="167056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6147BB4-AF2D-8248-A000-EEB85997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3502291" cy="381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BD6F7BF-BD4A-C74B-A1B5-1377210093C2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735337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簡單的程式──交換兩個變數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先建立兩個儲存不同數值的變數</a:t>
            </a:r>
            <a:r>
              <a:rPr lang="en" altLang="zh-TW" dirty="0"/>
              <a:t>x</a:t>
            </a:r>
            <a:r>
              <a:rPr lang="zh-TW" altLang="en-US" dirty="0"/>
              <a:t>和</a:t>
            </a:r>
            <a:r>
              <a:rPr lang="en" altLang="zh-TW" dirty="0"/>
              <a:t>y</a:t>
            </a:r>
            <a:r>
              <a:rPr lang="zh-TW" altLang="en" dirty="0"/>
              <a:t>。</a:t>
            </a:r>
            <a:r>
              <a:rPr lang="zh-TW" altLang="en-US" dirty="0"/>
              <a:t>憑直覺，我們最先想到的方法可能是互相把兩個變數指定給對方。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82469A6-331A-644D-8491-2AD2DBBD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04263"/>
            <a:ext cx="5029200" cy="36335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CB14CE0-1412-9C40-83BC-564961F3B3A9}"/>
              </a:ext>
            </a:extLst>
          </p:cNvPr>
          <p:cNvSpPr/>
          <p:nvPr/>
        </p:nvSpPr>
        <p:spPr>
          <a:xfrm>
            <a:off x="8081939" y="594649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5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991286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錯誤的變數交換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275B4B15-29B2-F545-AD24-AAAB87C19F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2832"/>
            <a:ext cx="8153400" cy="35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E4E910-B7A8-A34A-B93A-754151C6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正確的變數交換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A8502F99-8964-3C45-8E37-FB29751689A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47425"/>
            <a:ext cx="8153400" cy="31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46AAD2-D9EF-824C-9921-03349054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正確的變數交換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296F9A6F-C97B-8844-B699-98FCF6DBE4D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8914" y="1412875"/>
            <a:ext cx="6401121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A815994-0D09-A34B-9E61-4FA2E60E6F06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3</a:t>
            </a:r>
            <a:r>
              <a:rPr lang="zh-TW" altLang="en-US" dirty="0"/>
              <a:t>-</a:t>
            </a:r>
            <a:r>
              <a:rPr lang="en-US" altLang="zh-TW" dirty="0"/>
              <a:t>6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421612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A84C84B-2399-F343-879D-7F9DC744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52F2084-4A70-9640-9601-8107112D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572"/>
            <a:ext cx="9144000" cy="3192855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xmlns="" id="{43B99B80-C70A-0941-9768-15CCC6AC2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41" y="27432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DE866D83-4289-7B45-A959-BB1EFE97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122816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xmlns="" id="{6BF62954-E016-1E40-90B0-107312E50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95400" y="1735183"/>
            <a:ext cx="27504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F4CA7A6F-3873-584F-90FC-05D8572D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94740"/>
            <a:ext cx="3365324" cy="14060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013B2DAD-0D29-3A4B-87EC-5111655C1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24" y="4994740"/>
            <a:ext cx="3220300" cy="644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91571908-04AC-5049-9C6C-F352817D19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7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680FEED-95CB-ED46-B6AE-C9DCD445CA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4620" y="1412875"/>
            <a:ext cx="746970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A70C8F5A-1C2A-E347-A327-40D4CEA4EC0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201" y="1412875"/>
            <a:ext cx="722654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程式的組譯與編譯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8AC209B-0800-B74F-8B19-DF1E1C6F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206767"/>
            <a:ext cx="4495800" cy="444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16E819F-D5E5-504B-A778-E20E3A5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8" y="1412776"/>
            <a:ext cx="6553200" cy="22257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C292D9AA-DF8C-F547-A5DC-630A0D66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48" y="3734984"/>
            <a:ext cx="6550078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程式的直譯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直譯器</a:t>
            </a:r>
            <a:r>
              <a:rPr lang="zh-TW" altLang="en-US" dirty="0"/>
              <a:t>（</a:t>
            </a:r>
            <a:r>
              <a:rPr lang="en" altLang="zh-TW" dirty="0"/>
              <a:t>Interpreter</a:t>
            </a:r>
            <a:r>
              <a:rPr lang="zh-TW" altLang="en" dirty="0"/>
              <a:t>），</a:t>
            </a:r>
            <a:r>
              <a:rPr lang="zh-TW" altLang="en-US" dirty="0"/>
              <a:t>將程式碼一行一行、即時地轉換成機器語言讓電腦執行</a:t>
            </a:r>
            <a:endParaRPr lang="en-US" altLang="zh-TW" dirty="0"/>
          </a:p>
          <a:p>
            <a:pPr lvl="1"/>
            <a:r>
              <a:rPr lang="zh-TW" altLang="en-US" dirty="0"/>
              <a:t>不必在每次程式修改後都重新將程式再編譯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AB3D440-8E3D-1948-BB92-658F1DF9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40899"/>
            <a:ext cx="7010400" cy="37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程式的語法與語意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8C6D110-0263-324F-BA5A-63B68452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" y="2001991"/>
            <a:ext cx="9144000" cy="36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42312-AC0E-7244-902E-8BDF2B7F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DF24C6C-972F-5B4E-9DDE-EE1565FA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3" y="1268241"/>
            <a:ext cx="7293625" cy="5589759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xmlns="" id="{E2BA8099-AD44-D949-B44A-E18ED3109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485" y="1905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A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00DC062-DB44-3943-AC8A-714EDAD8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624" y="1887350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xmlns="" id="{4EA6DE48-1EDE-7440-BCBB-6E2979CE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485" y="312122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xmlns="" id="{9AE27237-1105-314C-9DE2-A60F8BBBB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32" y="4491335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B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586A932-0484-EE4B-AFB4-19A2C73B04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  <p:sp>
        <p:nvSpPr>
          <p:cNvPr id="9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00DC062-DB44-3943-AC8A-714EDAD8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744" y="3103573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10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00DC062-DB44-3943-AC8A-714EDAD8A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532" y="452001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234295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3-2</a:t>
            </a:r>
            <a:r>
              <a:rPr lang="zh-TW" altLang="en-US" dirty="0"/>
              <a:t>　程式中常見的結構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結構化程式設計</a:t>
            </a:r>
            <a:r>
              <a:rPr lang="zh-TW" altLang="en-US" dirty="0"/>
              <a:t>（</a:t>
            </a:r>
            <a:r>
              <a:rPr lang="en" altLang="zh-TW" dirty="0"/>
              <a:t>Structured Programming</a:t>
            </a:r>
            <a:r>
              <a:rPr lang="zh-TW" altLang="en" dirty="0"/>
              <a:t>）</a:t>
            </a:r>
            <a:endParaRPr lang="en" altLang="zh-TW" dirty="0"/>
          </a:p>
          <a:p>
            <a:r>
              <a:rPr lang="zh-TW" altLang="en-US" dirty="0"/>
              <a:t>常見的程式結構包含循序結構、選擇結構和重複結構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52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循序結構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循序</a:t>
            </a:r>
            <a:r>
              <a:rPr lang="zh-TW" altLang="en-US" dirty="0"/>
              <a:t>（</a:t>
            </a:r>
            <a:r>
              <a:rPr lang="en" altLang="zh-TW" dirty="0"/>
              <a:t>Sequence</a:t>
            </a:r>
            <a:r>
              <a:rPr lang="zh-TW" altLang="en" dirty="0"/>
              <a:t>）</a:t>
            </a:r>
            <a:r>
              <a:rPr lang="zh-TW" altLang="en-US" dirty="0"/>
              <a:t>結構是指電腦依循程式碼的順序，一行一行往下執行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0CAE509-EF60-3D42-8FB0-23819A23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31" y="2884512"/>
            <a:ext cx="36580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45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14113</TotalTime>
  <Words>822</Words>
  <Application>Microsoft Office PowerPoint</Application>
  <PresentationFormat>如螢幕大小 (4:3)</PresentationFormat>
  <Paragraphs>95</Paragraphs>
  <Slides>38</Slides>
  <Notes>0</Notes>
  <HiddenSlides>3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04E78Sample</vt:lpstr>
      <vt:lpstr>第03章　程式設計的概念</vt:lpstr>
      <vt:lpstr>3-1　程式是什麼</vt:lpstr>
      <vt:lpstr>電腦語言</vt:lpstr>
      <vt:lpstr>程式的組譯與編譯</vt:lpstr>
      <vt:lpstr>程式的直譯</vt:lpstr>
      <vt:lpstr>程式的語法與語意</vt:lpstr>
      <vt:lpstr>PowerPoint 簡報</vt:lpstr>
      <vt:lpstr>3-2　程式中常見的結構</vt:lpstr>
      <vt:lpstr>循序結構</vt:lpstr>
      <vt:lpstr>選擇結構</vt:lpstr>
      <vt:lpstr>重複結構</vt:lpstr>
      <vt:lpstr>氣泡排序法中有循序、選擇及重複結構</vt:lpstr>
      <vt:lpstr>模組化的概念</vt:lpstr>
      <vt:lpstr>函數的概念</vt:lpstr>
      <vt:lpstr>函數：絞碎</vt:lpstr>
      <vt:lpstr>具有函數的流程圖</vt:lpstr>
      <vt:lpstr>3-3　程式設計工具</vt:lpstr>
      <vt:lpstr>開始Python吧！</vt:lpstr>
      <vt:lpstr>開始Python吧！</vt:lpstr>
      <vt:lpstr>開始Python吧！</vt:lpstr>
      <vt:lpstr>Google Colab</vt:lpstr>
      <vt:lpstr>Google Colab</vt:lpstr>
      <vt:lpstr>打個招呼吧！</vt:lpstr>
      <vt:lpstr>變數的概念</vt:lpstr>
      <vt:lpstr>變數的概念</vt:lpstr>
      <vt:lpstr>變數的型態</vt:lpstr>
      <vt:lpstr>變數的型態</vt:lpstr>
      <vt:lpstr>變數的四則運算(1/2)</vt:lpstr>
      <vt:lpstr>變數的四則運算(2/2)</vt:lpstr>
      <vt:lpstr>變數的比較</vt:lpstr>
      <vt:lpstr>變數的比較</vt:lpstr>
      <vt:lpstr>簡單的程式──交換兩個變數</vt:lpstr>
      <vt:lpstr>錯誤的變數交換</vt:lpstr>
      <vt:lpstr>正確的變數交換</vt:lpstr>
      <vt:lpstr>正確的變數交換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457</cp:revision>
  <cp:lastPrinted>2019-03-05T08:07:49Z</cp:lastPrinted>
  <dcterms:created xsi:type="dcterms:W3CDTF">2012-12-17T09:47:55Z</dcterms:created>
  <dcterms:modified xsi:type="dcterms:W3CDTF">2021-06-22T09:45:14Z</dcterms:modified>
</cp:coreProperties>
</file>